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256" r:id="rId2"/>
    <p:sldId id="259" r:id="rId3"/>
    <p:sldId id="270" r:id="rId4"/>
    <p:sldId id="311" r:id="rId5"/>
    <p:sldId id="305" r:id="rId6"/>
    <p:sldId id="304" r:id="rId7"/>
    <p:sldId id="260" r:id="rId8"/>
    <p:sldId id="261" r:id="rId9"/>
    <p:sldId id="312" r:id="rId10"/>
    <p:sldId id="262" r:id="rId11"/>
    <p:sldId id="313" r:id="rId12"/>
    <p:sldId id="267" r:id="rId13"/>
    <p:sldId id="268" r:id="rId14"/>
    <p:sldId id="308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83" autoAdjust="0"/>
    <p:restoredTop sz="94660"/>
  </p:normalViewPr>
  <p:slideViewPr>
    <p:cSldViewPr>
      <p:cViewPr varScale="1">
        <p:scale>
          <a:sx n="81" d="100"/>
          <a:sy n="81" d="100"/>
        </p:scale>
        <p:origin x="1464" y="4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79C186-1A70-41A1-AC68-114277A4E287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D12CB0-5E18-4F34-A300-EBB3AF6DF3A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4562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C0636B31-B956-492F-BCB3-2E5FDC8EF239}" type="datetimeFigureOut">
              <a:rPr lang="en-US" smtClean="0"/>
              <a:pPr/>
              <a:t>2/29/2024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5443B473-CBA9-47E9-B7D9-2677CF6AF9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0636B31-B956-492F-BCB3-2E5FDC8EF239}" type="datetimeFigureOut">
              <a:rPr lang="en-US" smtClean="0"/>
              <a:pPr/>
              <a:t>2/29/2024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443B473-CBA9-47E9-B7D9-2677CF6AF9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C0636B31-B956-492F-BCB3-2E5FDC8EF239}" type="datetimeFigureOut">
              <a:rPr lang="en-US" smtClean="0"/>
              <a:pPr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5443B473-CBA9-47E9-B7D9-2677CF6AF9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36B31-B956-492F-BCB3-2E5FDC8EF239}" type="datetimeFigureOut">
              <a:rPr lang="en-US" smtClean="0"/>
              <a:pPr/>
              <a:t>2/29/2024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B473-CBA9-47E9-B7D9-2677CF6AF9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36B31-B956-492F-BCB3-2E5FDC8EF239}" type="datetimeFigureOut">
              <a:rPr lang="en-US" smtClean="0"/>
              <a:pPr/>
              <a:t>2/29/2024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B473-CBA9-47E9-B7D9-2677CF6AF9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0636B31-B956-492F-BCB3-2E5FDC8EF239}" type="datetimeFigureOut">
              <a:rPr lang="en-US" smtClean="0"/>
              <a:pPr/>
              <a:t>2/29/2024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443B473-CBA9-47E9-B7D9-2677CF6AF9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36B31-B956-492F-BCB3-2E5FDC8EF239}" type="datetimeFigureOut">
              <a:rPr lang="en-US" smtClean="0"/>
              <a:pPr/>
              <a:t>2/29/2024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B473-CBA9-47E9-B7D9-2677CF6AF9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C0636B31-B956-492F-BCB3-2E5FDC8EF239}" type="datetimeFigureOut">
              <a:rPr lang="en-US" smtClean="0"/>
              <a:pPr/>
              <a:t>2/29/2024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5443B473-CBA9-47E9-B7D9-2677CF6AF9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C0636B31-B956-492F-BCB3-2E5FDC8EF239}" type="datetimeFigureOut">
              <a:rPr lang="en-US" smtClean="0"/>
              <a:pPr/>
              <a:t>2/29/2024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5443B473-CBA9-47E9-B7D9-2677CF6AF92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36B31-B956-492F-BCB3-2E5FDC8EF239}" type="datetimeFigureOut">
              <a:rPr lang="en-US" smtClean="0"/>
              <a:pPr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B473-CBA9-47E9-B7D9-2677CF6AF9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636B31-B956-492F-BCB3-2E5FDC8EF239}" type="datetimeFigureOut">
              <a:rPr lang="en-US" smtClean="0"/>
              <a:pPr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43B473-CBA9-47E9-B7D9-2677CF6AF92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C0636B31-B956-492F-BCB3-2E5FDC8EF239}" type="datetimeFigureOut">
              <a:rPr lang="en-US" smtClean="0"/>
              <a:pPr/>
              <a:t>2/29/2024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5443B473-CBA9-47E9-B7D9-2677CF6AF92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dissolve/>
  </p:transition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6.png"/><Relationship Id="rId7" Type="http://schemas.openxmlformats.org/officeDocument/2006/relationships/image" Target="../media/image9.emf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1.bin"/><Relationship Id="rId5" Type="http://schemas.openxmlformats.org/officeDocument/2006/relationships/image" Target="../media/image8.png"/><Relationship Id="rId10" Type="http://schemas.openxmlformats.org/officeDocument/2006/relationships/image" Target="../media/image12.png"/><Relationship Id="rId4" Type="http://schemas.openxmlformats.org/officeDocument/2006/relationships/image" Target="../media/image7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0" Type="http://schemas.openxmlformats.org/officeDocument/2006/relationships/image" Target="../media/image41.jpe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hyperlink" Target="https://docs.google.com/forms/d/e/1FAIpQLSdhUF9BVvgrLIETOFyTl1qDBSArKMJMbDbb6CmcyWQCwkXw0Q/v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3.png"/><Relationship Id="rId7" Type="http://schemas.openxmlformats.org/officeDocument/2006/relationships/image" Target="../media/image57.jpeg"/><Relationship Id="rId2" Type="http://schemas.openxmlformats.org/officeDocument/2006/relationships/hyperlink" Target="https://youtu.be/8O6lsR4jIew?si=t1Jvsh5SuaJjoUYR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Relationship Id="rId9" Type="http://schemas.openxmlformats.org/officeDocument/2006/relationships/image" Target="../media/image5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61.png"/><Relationship Id="rId7" Type="http://schemas.openxmlformats.org/officeDocument/2006/relationships/image" Target="../media/image65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63.jpeg"/><Relationship Id="rId4" Type="http://schemas.openxmlformats.org/officeDocument/2006/relationships/image" Target="../media/image62.jpeg"/><Relationship Id="rId9" Type="http://schemas.openxmlformats.org/officeDocument/2006/relationships/image" Target="../media/image5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304800"/>
            <a:ext cx="7772400" cy="2460625"/>
          </a:xfrm>
        </p:spPr>
        <p:txBody>
          <a:bodyPr>
            <a:noAutofit/>
          </a:bodyPr>
          <a:lstStyle/>
          <a:p>
            <a:pPr algn="ctr"/>
            <a:r>
              <a:rPr lang="en-US" sz="3200" dirty="0">
                <a:solidFill>
                  <a:schemeClr val="accent2">
                    <a:lumMod val="50000"/>
                  </a:schemeClr>
                </a:solidFill>
              </a:rPr>
              <a:t>Erasmus+ Accreditation,2022-1-RO01- </a:t>
            </a:r>
            <a:r>
              <a:rPr lang="en-US" sz="2400" dirty="0">
                <a:solidFill>
                  <a:schemeClr val="accent2">
                    <a:lumMod val="50000"/>
                  </a:schemeClr>
                </a:solidFill>
              </a:rPr>
              <a:t>KA121-SCH-000063366</a:t>
            </a:r>
            <a:endParaRPr lang="en-US" sz="32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2971800"/>
            <a:ext cx="6172200" cy="3403122"/>
          </a:xfrm>
        </p:spPr>
        <p:txBody>
          <a:bodyPr>
            <a:normAutofit/>
          </a:bodyPr>
          <a:lstStyle/>
          <a:p>
            <a:r>
              <a:rPr lang="en-US" sz="2800" dirty="0">
                <a:solidFill>
                  <a:schemeClr val="accent2">
                    <a:lumMod val="50000"/>
                  </a:schemeClr>
                </a:solidFill>
              </a:rPr>
              <a:t>Curs: “Wellbeing and resilience training for teachers”</a:t>
            </a:r>
          </a:p>
          <a:p>
            <a:r>
              <a:rPr lang="en-US" sz="2000" dirty="0" err="1">
                <a:solidFill>
                  <a:schemeClr val="accent2">
                    <a:lumMod val="50000"/>
                  </a:schemeClr>
                </a:solidFill>
              </a:rPr>
              <a:t>Perioad</a:t>
            </a:r>
            <a:r>
              <a:rPr lang="ro-RO" sz="2000" dirty="0">
                <a:solidFill>
                  <a:schemeClr val="accent2">
                    <a:lumMod val="50000"/>
                  </a:schemeClr>
                </a:solidFill>
              </a:rPr>
              <a:t>a: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16</a:t>
            </a:r>
            <a:r>
              <a:rPr lang="ro-RO" sz="2000" dirty="0">
                <a:solidFill>
                  <a:schemeClr val="accent2">
                    <a:lumMod val="50000"/>
                  </a:schemeClr>
                </a:solidFill>
              </a:rPr>
              <a:t>-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20 </a:t>
            </a:r>
            <a:r>
              <a:rPr lang="en-US" sz="2000" dirty="0" err="1">
                <a:solidFill>
                  <a:schemeClr val="accent2">
                    <a:lumMod val="50000"/>
                  </a:schemeClr>
                </a:solidFill>
              </a:rPr>
              <a:t>februarie</a:t>
            </a:r>
            <a:r>
              <a:rPr lang="ro-RO" sz="2000" dirty="0">
                <a:solidFill>
                  <a:schemeClr val="accent2">
                    <a:lumMod val="50000"/>
                  </a:schemeClr>
                </a:solidFill>
              </a:rPr>
              <a:t> 20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24</a:t>
            </a:r>
            <a:r>
              <a:rPr lang="ro-RO" sz="2000" dirty="0">
                <a:solidFill>
                  <a:schemeClr val="accent2">
                    <a:lumMod val="50000"/>
                  </a:schemeClr>
                </a:solidFill>
              </a:rPr>
              <a:t>, 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Paris- </a:t>
            </a:r>
            <a:r>
              <a:rPr lang="en-US" sz="2000" dirty="0" err="1">
                <a:solidFill>
                  <a:schemeClr val="accent2">
                    <a:lumMod val="50000"/>
                  </a:schemeClr>
                </a:solidFill>
              </a:rPr>
              <a:t>Franta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endParaRPr lang="ro-RO" sz="2000" dirty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o-RO" sz="3600" dirty="0">
                <a:solidFill>
                  <a:schemeClr val="accent2">
                    <a:lumMod val="50000"/>
                  </a:schemeClr>
                </a:solidFill>
              </a:rPr>
              <a:t>-DISEMINARE –</a:t>
            </a:r>
            <a:endParaRPr lang="en-US" sz="3600" dirty="0">
              <a:solidFill>
                <a:schemeClr val="accent2">
                  <a:lumMod val="50000"/>
                </a:schemeClr>
              </a:solidFill>
            </a:endParaRPr>
          </a:p>
          <a:p>
            <a:pPr algn="ctr"/>
            <a:r>
              <a:rPr lang="ro-RO" sz="2000" dirty="0">
                <a:solidFill>
                  <a:schemeClr val="accent2">
                    <a:lumMod val="50000"/>
                  </a:schemeClr>
                </a:solidFill>
              </a:rPr>
              <a:t>Prof. </a:t>
            </a:r>
            <a:r>
              <a:rPr lang="en-US" sz="2000" dirty="0" err="1">
                <a:solidFill>
                  <a:schemeClr val="accent2">
                    <a:lumMod val="50000"/>
                  </a:schemeClr>
                </a:solidFill>
              </a:rPr>
              <a:t>Popa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</a:rPr>
              <a:t> </a:t>
            </a:r>
            <a:r>
              <a:rPr lang="en-US" sz="2000" dirty="0" err="1">
                <a:solidFill>
                  <a:schemeClr val="accent2">
                    <a:lumMod val="50000"/>
                  </a:schemeClr>
                </a:solidFill>
              </a:rPr>
              <a:t>Onisia</a:t>
            </a:r>
            <a:endParaRPr lang="en-US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Picture 5" descr="http://www.erasmusplus.ro/gallery/logo/2r.pn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413383"/>
            <a:ext cx="1600200" cy="4248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C9CADFBB-DAB9-FC77-9D47-EEB7E1E94A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47800" y="4800601"/>
            <a:ext cx="2362200" cy="217251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9AC9CE56-FE72-D8E4-A65F-486DAAED79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0" y="5241776"/>
            <a:ext cx="2950590" cy="164285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28575" y="194522"/>
            <a:ext cx="8839200" cy="6663477"/>
          </a:xfrm>
        </p:spPr>
        <p:txBody>
          <a:bodyPr/>
          <a:lstStyle/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endParaRPr lang="en-US" b="1" dirty="0"/>
          </a:p>
          <a:p>
            <a:r>
              <a:rPr lang="en-US" b="1" dirty="0"/>
              <a:t>Prima zi de curs </a:t>
            </a:r>
            <a:r>
              <a:rPr lang="en-US" dirty="0"/>
              <a:t>– Sa ne </a:t>
            </a:r>
            <a:r>
              <a:rPr lang="en-US" dirty="0" err="1"/>
              <a:t>cunoastem</a:t>
            </a:r>
            <a:r>
              <a:rPr lang="en-US" dirty="0"/>
              <a:t>!</a:t>
            </a:r>
            <a:r>
              <a:rPr lang="ro-RO" dirty="0"/>
              <a:t>-</a:t>
            </a:r>
            <a:r>
              <a:rPr lang="en-GB" dirty="0" err="1"/>
              <a:t>Prezentarea</a:t>
            </a:r>
            <a:r>
              <a:rPr lang="en-GB" dirty="0"/>
              <a:t> </a:t>
            </a:r>
            <a:r>
              <a:rPr lang="en-GB" dirty="0" err="1"/>
              <a:t>fiecarui</a:t>
            </a:r>
            <a:r>
              <a:rPr lang="en-GB" dirty="0"/>
              <a:t> participant, </a:t>
            </a:r>
            <a:r>
              <a:rPr lang="en-GB" dirty="0" err="1"/>
              <a:t>prin</a:t>
            </a:r>
            <a:r>
              <a:rPr lang="en-GB" dirty="0"/>
              <a:t> </a:t>
            </a:r>
            <a:r>
              <a:rPr lang="en-GB" dirty="0" err="1"/>
              <a:t>atribuirea</a:t>
            </a:r>
            <a:r>
              <a:rPr lang="en-GB" dirty="0"/>
              <a:t> </a:t>
            </a:r>
            <a:r>
              <a:rPr lang="en-GB" dirty="0" err="1"/>
              <a:t>unei</a:t>
            </a:r>
            <a:r>
              <a:rPr lang="en-GB" dirty="0"/>
              <a:t> </a:t>
            </a:r>
            <a:r>
              <a:rPr lang="en-GB" dirty="0" err="1"/>
              <a:t>insusiri</a:t>
            </a:r>
            <a:r>
              <a:rPr lang="en-GB" dirty="0"/>
              <a:t> care </a:t>
            </a:r>
            <a:r>
              <a:rPr lang="en-GB" dirty="0" err="1"/>
              <a:t>incepe</a:t>
            </a:r>
            <a:r>
              <a:rPr lang="en-GB" dirty="0"/>
              <a:t> cu prima </a:t>
            </a:r>
            <a:r>
              <a:rPr lang="en-GB" dirty="0" err="1"/>
              <a:t>litera</a:t>
            </a:r>
            <a:r>
              <a:rPr lang="en-GB" dirty="0"/>
              <a:t> a </a:t>
            </a:r>
            <a:r>
              <a:rPr lang="en-GB" dirty="0" err="1"/>
              <a:t>prenumelui</a:t>
            </a:r>
            <a:r>
              <a:rPr lang="en-GB" dirty="0"/>
              <a:t>.</a:t>
            </a:r>
            <a:r>
              <a:rPr lang="ro-RO" dirty="0"/>
              <a:t> Introducere curs,profilul participantului in context international- Metoda caruselului(contributii, temeri, asteptari,reguli de baza)</a:t>
            </a:r>
            <a:r>
              <a:rPr lang="en-GB" dirty="0"/>
              <a:t>,Ce cred </a:t>
            </a:r>
            <a:r>
              <a:rPr lang="en-GB" dirty="0" err="1"/>
              <a:t>prietenii</a:t>
            </a:r>
            <a:r>
              <a:rPr lang="en-GB" dirty="0"/>
              <a:t> </a:t>
            </a:r>
            <a:r>
              <a:rPr lang="en-GB" dirty="0" err="1"/>
              <a:t>despre</a:t>
            </a:r>
            <a:r>
              <a:rPr lang="en-GB" dirty="0"/>
              <a:t> </a:t>
            </a:r>
            <a:r>
              <a:rPr lang="en-GB" dirty="0" err="1"/>
              <a:t>mine?Care</a:t>
            </a:r>
            <a:r>
              <a:rPr lang="en-GB" dirty="0"/>
              <a:t> sunt </a:t>
            </a:r>
            <a:r>
              <a:rPr lang="en-GB" dirty="0" err="1"/>
              <a:t>primele</a:t>
            </a:r>
            <a:r>
              <a:rPr lang="en-GB" dirty="0"/>
              <a:t> </a:t>
            </a:r>
            <a:r>
              <a:rPr lang="en-GB" dirty="0" err="1"/>
              <a:t>trei</a:t>
            </a:r>
            <a:r>
              <a:rPr lang="en-GB" dirty="0"/>
              <a:t> </a:t>
            </a:r>
            <a:r>
              <a:rPr lang="en-GB" dirty="0" err="1"/>
              <a:t>lucruri</a:t>
            </a:r>
            <a:r>
              <a:rPr lang="en-GB" dirty="0"/>
              <a:t> </a:t>
            </a:r>
            <a:r>
              <a:rPr lang="en-GB" dirty="0" err="1"/>
              <a:t>cele</a:t>
            </a:r>
            <a:r>
              <a:rPr lang="en-GB" dirty="0"/>
              <a:t> </a:t>
            </a:r>
            <a:r>
              <a:rPr lang="en-GB" dirty="0" err="1"/>
              <a:t>mai</a:t>
            </a:r>
            <a:r>
              <a:rPr lang="en-GB" dirty="0"/>
              <a:t> </a:t>
            </a:r>
            <a:r>
              <a:rPr lang="en-GB" dirty="0" err="1"/>
              <a:t>importante</a:t>
            </a:r>
            <a:r>
              <a:rPr lang="en-GB" dirty="0"/>
              <a:t> </a:t>
            </a:r>
            <a:r>
              <a:rPr lang="en-GB" dirty="0" err="1"/>
              <a:t>pentru</a:t>
            </a:r>
            <a:r>
              <a:rPr lang="en-GB" dirty="0"/>
              <a:t> mine? 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 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3" name="Picture 12"/>
          <p:cNvPicPr/>
          <p:nvPr/>
        </p:nvPicPr>
        <p:blipFill rotWithShape="1">
          <a:blip r:embed="rId2"/>
          <a:srcRect l="18154" t="21743" r="36923" b="39282"/>
          <a:stretch/>
        </p:blipFill>
        <p:spPr bwMode="auto">
          <a:xfrm>
            <a:off x="-1" y="349804"/>
            <a:ext cx="2743200" cy="10852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Picture 14"/>
          <p:cNvPicPr/>
          <p:nvPr/>
        </p:nvPicPr>
        <p:blipFill rotWithShape="1">
          <a:blip r:embed="rId3"/>
          <a:srcRect b="45968"/>
          <a:stretch/>
        </p:blipFill>
        <p:spPr bwMode="auto">
          <a:xfrm>
            <a:off x="565968" y="4600663"/>
            <a:ext cx="1994764" cy="208859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6029" r="18122" b="45040"/>
          <a:stretch/>
        </p:blipFill>
        <p:spPr bwMode="auto">
          <a:xfrm>
            <a:off x="6070281" y="4139004"/>
            <a:ext cx="2819399" cy="19480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991" r="27992" b="26205"/>
          <a:stretch/>
        </p:blipFill>
        <p:spPr bwMode="auto">
          <a:xfrm>
            <a:off x="7103168" y="494398"/>
            <a:ext cx="1586632" cy="12757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7201707"/>
              </p:ext>
            </p:extLst>
          </p:nvPr>
        </p:nvGraphicFramePr>
        <p:xfrm>
          <a:off x="2755165" y="4340225"/>
          <a:ext cx="2607545" cy="26514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Document" r:id="rId6" imgW="6514453" imgH="7850428" progId="Word.Document.8">
                  <p:embed/>
                </p:oleObj>
              </mc:Choice>
              <mc:Fallback>
                <p:oleObj name="Document" r:id="rId6" imgW="6514453" imgH="7850428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55165" y="4340225"/>
                        <a:ext cx="2607545" cy="265140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2" t="17354" r="15774" b="55512"/>
          <a:stretch/>
        </p:blipFill>
        <p:spPr bwMode="auto">
          <a:xfrm>
            <a:off x="3343872" y="6087028"/>
            <a:ext cx="4098492" cy="10382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8CEFE53-9AC9-73A8-198F-1CB78A76127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67854" y="0"/>
            <a:ext cx="2196035" cy="203774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4FCC9F7-0883-F48E-AC41-DAE1CD2AE09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92465" y="2723"/>
            <a:ext cx="2071423" cy="2130877"/>
          </a:xfrm>
          <a:prstGeom prst="rect">
            <a:avLst/>
          </a:prstGeom>
        </p:spPr>
      </p:pic>
    </p:spTree>
  </p:cSld>
  <p:clrMapOvr>
    <a:masterClrMapping/>
  </p:clrMapOvr>
  <p:transition advTm="2000"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228600"/>
            <a:ext cx="8534400" cy="6629400"/>
          </a:xfrm>
        </p:spPr>
        <p:txBody>
          <a:bodyPr>
            <a:normAutofit/>
          </a:bodyPr>
          <a:lstStyle/>
          <a:p>
            <a:r>
              <a:rPr lang="en-US" sz="2800" b="1" dirty="0"/>
              <a:t>A </a:t>
            </a:r>
            <a:r>
              <a:rPr lang="en-US" sz="2800" b="1" dirty="0" err="1"/>
              <a:t>doua</a:t>
            </a:r>
            <a:r>
              <a:rPr lang="en-US" sz="2800" b="1" dirty="0"/>
              <a:t> zi de curs – </a:t>
            </a:r>
            <a:r>
              <a:rPr lang="en-GB" sz="1600" dirty="0"/>
              <a:t>Energizers and games ( </a:t>
            </a:r>
            <a:r>
              <a:rPr lang="en-GB" sz="1600" dirty="0" err="1"/>
              <a:t>Jocuri</a:t>
            </a:r>
            <a:r>
              <a:rPr lang="en-GB" sz="1600" dirty="0"/>
              <a:t> de </a:t>
            </a:r>
            <a:r>
              <a:rPr lang="en-GB" sz="1600" dirty="0" err="1"/>
              <a:t>spargerea</a:t>
            </a:r>
            <a:r>
              <a:rPr lang="en-GB" sz="1600" dirty="0"/>
              <a:t> </a:t>
            </a:r>
            <a:r>
              <a:rPr lang="en-GB" sz="1600" dirty="0" err="1"/>
              <a:t>gheții</a:t>
            </a:r>
            <a:r>
              <a:rPr lang="en-GB" sz="1600" dirty="0"/>
              <a:t>) 2.To the left... To the left ...To the right... To the right...1,2,3,4,5 and down/ up. </a:t>
            </a:r>
            <a:r>
              <a:rPr lang="en-GB" sz="1600" dirty="0" err="1"/>
              <a:t>Participantii</a:t>
            </a:r>
            <a:r>
              <a:rPr lang="en-GB" sz="1600" dirty="0"/>
              <a:t> se tin de mana </a:t>
            </a:r>
            <a:r>
              <a:rPr lang="en-GB" sz="1600" dirty="0" err="1"/>
              <a:t>si</a:t>
            </a:r>
            <a:r>
              <a:rPr lang="en-GB" sz="1600" dirty="0"/>
              <a:t> se </a:t>
            </a:r>
            <a:r>
              <a:rPr lang="en-GB" sz="1600" dirty="0" err="1"/>
              <a:t>deplaseaza</a:t>
            </a:r>
            <a:r>
              <a:rPr lang="en-GB" sz="1600" dirty="0"/>
              <a:t> in </a:t>
            </a:r>
            <a:r>
              <a:rPr lang="en-GB" sz="1600" dirty="0" err="1"/>
              <a:t>directia</a:t>
            </a:r>
            <a:r>
              <a:rPr lang="en-GB" sz="1600" dirty="0"/>
              <a:t> </a:t>
            </a:r>
            <a:r>
              <a:rPr lang="en-GB" sz="1600" dirty="0" err="1"/>
              <a:t>indicata</a:t>
            </a:r>
            <a:r>
              <a:rPr lang="en-GB" sz="1600" dirty="0"/>
              <a:t>. </a:t>
            </a:r>
            <a:r>
              <a:rPr lang="en-GB" sz="1600" dirty="0" err="1"/>
              <a:t>Când</a:t>
            </a:r>
            <a:r>
              <a:rPr lang="en-GB" sz="1600" dirty="0"/>
              <a:t> ne </a:t>
            </a:r>
            <a:r>
              <a:rPr lang="en-GB" sz="1600" dirty="0" err="1"/>
              <a:t>gândim</a:t>
            </a:r>
            <a:r>
              <a:rPr lang="en-GB" sz="1600" dirty="0"/>
              <a:t> la Cultura, care sunt </a:t>
            </a:r>
            <a:r>
              <a:rPr lang="en-GB" sz="1600" dirty="0" err="1"/>
              <a:t>primele</a:t>
            </a:r>
            <a:r>
              <a:rPr lang="en-GB" sz="1600" dirty="0"/>
              <a:t> 10 </a:t>
            </a:r>
            <a:r>
              <a:rPr lang="en-GB" sz="1600" dirty="0" err="1"/>
              <a:t>cuvinte</a:t>
            </a:r>
            <a:r>
              <a:rPr lang="en-GB" sz="1600" dirty="0"/>
              <a:t> care </a:t>
            </a:r>
            <a:r>
              <a:rPr lang="en-GB" sz="1600" dirty="0" err="1"/>
              <a:t>va</a:t>
            </a:r>
            <a:r>
              <a:rPr lang="en-GB" sz="1600" dirty="0"/>
              <a:t> </a:t>
            </a:r>
            <a:r>
              <a:rPr lang="en-GB" sz="1600" dirty="0" err="1"/>
              <a:t>trec</a:t>
            </a:r>
            <a:r>
              <a:rPr lang="en-GB" sz="1600" dirty="0"/>
              <a:t> </a:t>
            </a:r>
            <a:r>
              <a:rPr lang="en-GB" sz="1600" dirty="0" err="1"/>
              <a:t>în</a:t>
            </a:r>
            <a:r>
              <a:rPr lang="en-GB" sz="1600" dirty="0"/>
              <a:t> </a:t>
            </a:r>
            <a:r>
              <a:rPr lang="en-GB" sz="1600" dirty="0" err="1"/>
              <a:t>minte</a:t>
            </a:r>
            <a:r>
              <a:rPr lang="en-GB" sz="1600" dirty="0"/>
              <a:t>? ( de </a:t>
            </a:r>
            <a:r>
              <a:rPr lang="en-GB" sz="1600" dirty="0" err="1"/>
              <a:t>exemplu</a:t>
            </a:r>
            <a:r>
              <a:rPr lang="en-GB" sz="1600" dirty="0"/>
              <a:t>, </a:t>
            </a:r>
            <a:r>
              <a:rPr lang="en-GB" sz="1600" dirty="0" err="1"/>
              <a:t>grupa</a:t>
            </a:r>
            <a:r>
              <a:rPr lang="en-GB" sz="1600" dirty="0"/>
              <a:t> </a:t>
            </a:r>
            <a:r>
              <a:rPr lang="en-GB" sz="1600" dirty="0" err="1"/>
              <a:t>în</a:t>
            </a:r>
            <a:r>
              <a:rPr lang="en-GB" sz="1600" dirty="0"/>
              <a:t> care am </a:t>
            </a:r>
            <a:r>
              <a:rPr lang="en-GB" sz="1600" dirty="0" err="1"/>
              <a:t>lucrat</a:t>
            </a:r>
            <a:r>
              <a:rPr lang="en-GB" sz="1600" dirty="0"/>
              <a:t> a </a:t>
            </a:r>
            <a:r>
              <a:rPr lang="en-GB" sz="1600" dirty="0" err="1"/>
              <a:t>adus</a:t>
            </a:r>
            <a:r>
              <a:rPr lang="en-GB" sz="1600" dirty="0"/>
              <a:t> </a:t>
            </a:r>
            <a:r>
              <a:rPr lang="en-GB" sz="1600" dirty="0" err="1"/>
              <a:t>în</a:t>
            </a:r>
            <a:r>
              <a:rPr lang="en-GB" sz="1600" dirty="0"/>
              <a:t> </a:t>
            </a:r>
            <a:r>
              <a:rPr lang="en-GB" sz="1600" dirty="0" err="1"/>
              <a:t>discuție</a:t>
            </a:r>
            <a:r>
              <a:rPr lang="en-GB" sz="1600" dirty="0"/>
              <a:t> </a:t>
            </a:r>
            <a:r>
              <a:rPr lang="en-GB" sz="1600" dirty="0" err="1"/>
              <a:t>următoarele</a:t>
            </a:r>
            <a:r>
              <a:rPr lang="en-GB" sz="1600" dirty="0"/>
              <a:t> </a:t>
            </a:r>
            <a:r>
              <a:rPr lang="en-GB" sz="1600" dirty="0" err="1"/>
              <a:t>cuvinte:limbaj</a:t>
            </a:r>
            <a:r>
              <a:rPr lang="en-GB" sz="1600" dirty="0"/>
              <a:t>, </a:t>
            </a:r>
            <a:r>
              <a:rPr lang="en-GB" sz="1600" dirty="0" err="1"/>
              <a:t>incluziune</a:t>
            </a:r>
            <a:r>
              <a:rPr lang="en-GB" sz="1600" dirty="0"/>
              <a:t>, </a:t>
            </a:r>
            <a:r>
              <a:rPr lang="en-GB" sz="1600" dirty="0" err="1"/>
              <a:t>diversitate</a:t>
            </a:r>
            <a:r>
              <a:rPr lang="en-GB" sz="1600" dirty="0"/>
              <a:t>, </a:t>
            </a:r>
            <a:r>
              <a:rPr lang="en-GB" sz="1600" dirty="0" err="1"/>
              <a:t>istorie</a:t>
            </a:r>
            <a:r>
              <a:rPr lang="en-GB" sz="1600" dirty="0"/>
              <a:t>, </a:t>
            </a:r>
            <a:r>
              <a:rPr lang="en-GB" sz="1600" dirty="0" err="1"/>
              <a:t>diferențe</a:t>
            </a:r>
            <a:r>
              <a:rPr lang="en-GB" sz="1600" dirty="0"/>
              <a:t>, etc. </a:t>
            </a:r>
            <a:r>
              <a:rPr lang="en-GB" sz="1600" dirty="0" err="1"/>
              <a:t>Apoi</a:t>
            </a:r>
            <a:r>
              <a:rPr lang="en-GB" sz="1600" dirty="0"/>
              <a:t> ne-a </a:t>
            </a:r>
            <a:r>
              <a:rPr lang="en-GB" sz="1600" dirty="0" err="1"/>
              <a:t>fost</a:t>
            </a:r>
            <a:r>
              <a:rPr lang="en-GB" sz="1600" dirty="0"/>
              <a:t> </a:t>
            </a:r>
            <a:r>
              <a:rPr lang="en-GB" sz="1600" dirty="0" err="1"/>
              <a:t>prezentata</a:t>
            </a:r>
            <a:r>
              <a:rPr lang="en-GB" sz="1600" dirty="0"/>
              <a:t> </a:t>
            </a:r>
            <a:r>
              <a:rPr lang="en-GB" sz="1600" dirty="0" err="1"/>
              <a:t>ideea</a:t>
            </a:r>
            <a:r>
              <a:rPr lang="en-GB" sz="1600" dirty="0"/>
              <a:t> de ICEBERG CULTURAL. </a:t>
            </a:r>
            <a:r>
              <a:rPr lang="it-IT" sz="1600" dirty="0"/>
              <a:t>Conexiunea dintre cultura si incluziune; </a:t>
            </a:r>
            <a:r>
              <a:rPr lang="ro-RO" sz="1600" dirty="0"/>
              <a:t>stereotipuri si prejud</a:t>
            </a:r>
            <a:r>
              <a:rPr lang="en-US" sz="1600" dirty="0"/>
              <a:t>e</a:t>
            </a:r>
            <a:r>
              <a:rPr lang="ro-RO" sz="1600" dirty="0"/>
              <a:t>c</a:t>
            </a:r>
            <a:r>
              <a:rPr lang="en-US" sz="1600" dirty="0" err="1"/>
              <a:t>ati</a:t>
            </a:r>
            <a:r>
              <a:rPr lang="ro-RO" sz="1600" dirty="0"/>
              <a:t> - strategii de a le indeparta din mediul scolar; folosirea me</a:t>
            </a:r>
            <a:r>
              <a:rPr lang="en-GB" sz="1600" dirty="0"/>
              <a:t>t</a:t>
            </a:r>
            <a:r>
              <a:rPr lang="ro-RO" sz="1600" dirty="0"/>
              <a:t>odelor in vederea sensibilizarii cu privire la incluziunea sociala. </a:t>
            </a:r>
            <a:r>
              <a:rPr lang="en-GB" sz="1600" b="1" dirty="0" err="1"/>
              <a:t>Metoda</a:t>
            </a:r>
            <a:r>
              <a:rPr lang="en-GB" sz="1600" b="1" dirty="0"/>
              <a:t> DIE </a:t>
            </a:r>
            <a:r>
              <a:rPr lang="en-GB" sz="1600" dirty="0"/>
              <a:t>_description, interpretation , evaluation :</a:t>
            </a:r>
            <a:r>
              <a:rPr lang="en-GB" sz="1600" dirty="0" err="1"/>
              <a:t>Stereotipuri</a:t>
            </a:r>
            <a:r>
              <a:rPr lang="en-GB" sz="1600" dirty="0"/>
              <a:t> </a:t>
            </a:r>
            <a:r>
              <a:rPr lang="en-GB" sz="1600" dirty="0" err="1"/>
              <a:t>și</a:t>
            </a:r>
            <a:r>
              <a:rPr lang="en-GB" sz="1600" dirty="0"/>
              <a:t> </a:t>
            </a:r>
            <a:r>
              <a:rPr lang="en-GB" sz="1600" dirty="0" err="1"/>
              <a:t>prejudecăți</a:t>
            </a:r>
            <a:r>
              <a:rPr lang="en-GB" sz="1600" dirty="0"/>
              <a:t> </a:t>
            </a:r>
            <a:r>
              <a:rPr lang="en-GB" sz="1600" dirty="0" err="1"/>
              <a:t>în</a:t>
            </a:r>
            <a:r>
              <a:rPr lang="en-GB" sz="1600" dirty="0"/>
              <a:t> sala de </a:t>
            </a:r>
            <a:r>
              <a:rPr lang="en-GB" sz="1600" dirty="0" err="1"/>
              <a:t>clasa:Ce</a:t>
            </a:r>
            <a:r>
              <a:rPr lang="en-GB" sz="1600" dirty="0"/>
              <a:t> </a:t>
            </a:r>
            <a:r>
              <a:rPr lang="en-GB" sz="1600" dirty="0" err="1"/>
              <a:t>vezi</a:t>
            </a:r>
            <a:r>
              <a:rPr lang="en-GB" sz="1600" dirty="0"/>
              <a:t>, </a:t>
            </a:r>
            <a:r>
              <a:rPr lang="en-GB" sz="1600" dirty="0" err="1"/>
              <a:t>ce</a:t>
            </a:r>
            <a:r>
              <a:rPr lang="en-GB" sz="1600" dirty="0"/>
              <a:t> </a:t>
            </a:r>
            <a:r>
              <a:rPr lang="en-GB" sz="1600" dirty="0" err="1"/>
              <a:t>simți</a:t>
            </a:r>
            <a:r>
              <a:rPr lang="en-GB" sz="1600" dirty="0"/>
              <a:t>, </a:t>
            </a:r>
            <a:r>
              <a:rPr lang="en-GB" sz="1600" dirty="0" err="1"/>
              <a:t>ce</a:t>
            </a:r>
            <a:r>
              <a:rPr lang="en-GB" sz="1600" dirty="0"/>
              <a:t> </a:t>
            </a:r>
            <a:r>
              <a:rPr lang="en-GB" sz="1600" dirty="0" err="1"/>
              <a:t>gândești</a:t>
            </a:r>
            <a:r>
              <a:rPr lang="en-GB" sz="1600" dirty="0"/>
              <a:t> </a:t>
            </a:r>
            <a:r>
              <a:rPr lang="en-GB" sz="1600" dirty="0" err="1"/>
              <a:t>despre</a:t>
            </a:r>
            <a:r>
              <a:rPr lang="en-GB" sz="1600" dirty="0"/>
              <a:t> </a:t>
            </a:r>
            <a:r>
              <a:rPr lang="en-GB" sz="1600" dirty="0" err="1"/>
              <a:t>ceea</a:t>
            </a:r>
            <a:r>
              <a:rPr lang="en-GB" sz="1600" dirty="0"/>
              <a:t> </a:t>
            </a:r>
            <a:r>
              <a:rPr lang="en-GB" sz="1600" dirty="0" err="1"/>
              <a:t>ce</a:t>
            </a:r>
            <a:r>
              <a:rPr lang="en-GB" sz="1600" dirty="0"/>
              <a:t> </a:t>
            </a:r>
            <a:r>
              <a:rPr lang="en-GB" sz="1600" dirty="0" err="1"/>
              <a:t>vezi</a:t>
            </a:r>
            <a:r>
              <a:rPr lang="en-GB" sz="1600" dirty="0"/>
              <a:t> </a:t>
            </a:r>
            <a:r>
              <a:rPr lang="en-GB" sz="1600" dirty="0" err="1"/>
              <a:t>și</a:t>
            </a:r>
            <a:r>
              <a:rPr lang="en-GB" sz="1600" dirty="0"/>
              <a:t> </a:t>
            </a:r>
            <a:r>
              <a:rPr lang="en-GB" sz="1600" dirty="0" err="1"/>
              <a:t>simți</a:t>
            </a:r>
            <a:r>
              <a:rPr lang="en-GB" sz="1600" dirty="0"/>
              <a:t>. </a:t>
            </a:r>
            <a:r>
              <a:rPr lang="en-GB" sz="1600" dirty="0" err="1"/>
              <a:t>Fiecărei</a:t>
            </a:r>
            <a:r>
              <a:rPr lang="en-GB" sz="1600" dirty="0"/>
              <a:t> </a:t>
            </a:r>
            <a:r>
              <a:rPr lang="en-GB" sz="1600" dirty="0" err="1"/>
              <a:t>grupe</a:t>
            </a:r>
            <a:r>
              <a:rPr lang="en-GB" sz="1600" dirty="0"/>
              <a:t> </a:t>
            </a:r>
            <a:r>
              <a:rPr lang="en-GB" sz="1600" dirty="0" err="1"/>
              <a:t>i</a:t>
            </a:r>
            <a:r>
              <a:rPr lang="en-GB" sz="1600" dirty="0"/>
              <a:t> se da o imagine. </a:t>
            </a:r>
            <a:r>
              <a:rPr lang="en-GB" sz="1600" dirty="0" err="1"/>
              <a:t>Participanții</a:t>
            </a:r>
            <a:r>
              <a:rPr lang="en-GB" sz="1600" dirty="0"/>
              <a:t> </a:t>
            </a:r>
            <a:r>
              <a:rPr lang="en-GB" sz="1600" dirty="0" err="1"/>
              <a:t>descriu</a:t>
            </a:r>
            <a:r>
              <a:rPr lang="en-GB" sz="1600" dirty="0"/>
              <a:t> </a:t>
            </a:r>
            <a:r>
              <a:rPr lang="en-GB" sz="1600" dirty="0" err="1"/>
              <a:t>ceea</a:t>
            </a:r>
            <a:r>
              <a:rPr lang="en-GB" sz="1600" dirty="0"/>
              <a:t> </a:t>
            </a:r>
            <a:r>
              <a:rPr lang="en-GB" sz="1600" dirty="0" err="1"/>
              <a:t>ce</a:t>
            </a:r>
            <a:r>
              <a:rPr lang="en-GB" sz="1600" dirty="0"/>
              <a:t> </a:t>
            </a:r>
            <a:r>
              <a:rPr lang="en-GB" sz="1600" dirty="0" err="1"/>
              <a:t>vad</a:t>
            </a:r>
            <a:r>
              <a:rPr lang="en-GB" sz="1600" dirty="0"/>
              <a:t>, </a:t>
            </a:r>
            <a:r>
              <a:rPr lang="en-GB" sz="1600" dirty="0" err="1"/>
              <a:t>apoi</a:t>
            </a:r>
            <a:r>
              <a:rPr lang="en-GB" sz="1600" dirty="0"/>
              <a:t> </a:t>
            </a:r>
            <a:r>
              <a:rPr lang="en-GB" sz="1600" dirty="0" err="1"/>
              <a:t>ceea</a:t>
            </a:r>
            <a:r>
              <a:rPr lang="en-GB" sz="1600" dirty="0"/>
              <a:t> </a:t>
            </a:r>
            <a:r>
              <a:rPr lang="en-GB" sz="1600" dirty="0" err="1"/>
              <a:t>ce</a:t>
            </a:r>
            <a:r>
              <a:rPr lang="en-GB" sz="1600" dirty="0"/>
              <a:t> </a:t>
            </a:r>
            <a:r>
              <a:rPr lang="en-GB" sz="1600" dirty="0" err="1"/>
              <a:t>simt</a:t>
            </a:r>
            <a:r>
              <a:rPr lang="en-GB" sz="1600" dirty="0"/>
              <a:t>, </a:t>
            </a:r>
            <a:r>
              <a:rPr lang="en-GB" sz="1600" dirty="0" err="1"/>
              <a:t>apoi</a:t>
            </a:r>
            <a:r>
              <a:rPr lang="en-GB" sz="1600" dirty="0"/>
              <a:t> </a:t>
            </a:r>
            <a:r>
              <a:rPr lang="en-GB" sz="1600" dirty="0" err="1"/>
              <a:t>explica</a:t>
            </a:r>
            <a:r>
              <a:rPr lang="en-GB" sz="1600" dirty="0"/>
              <a:t> </a:t>
            </a:r>
            <a:r>
              <a:rPr lang="en-GB" sz="1600" dirty="0" err="1"/>
              <a:t>ce</a:t>
            </a:r>
            <a:r>
              <a:rPr lang="en-GB" sz="1600" dirty="0"/>
              <a:t> cred </a:t>
            </a:r>
            <a:r>
              <a:rPr lang="en-GB" sz="1600" dirty="0" err="1"/>
              <a:t>despre</a:t>
            </a:r>
            <a:r>
              <a:rPr lang="en-GB" sz="1600" dirty="0"/>
              <a:t> </a:t>
            </a:r>
            <a:r>
              <a:rPr lang="en-GB" sz="1600" dirty="0" err="1"/>
              <a:t>ceea</a:t>
            </a:r>
            <a:r>
              <a:rPr lang="en-GB" sz="1600" dirty="0"/>
              <a:t> </a:t>
            </a:r>
            <a:r>
              <a:rPr lang="en-GB" sz="1600" dirty="0" err="1"/>
              <a:t>ce</a:t>
            </a:r>
            <a:r>
              <a:rPr lang="en-GB" sz="1600" dirty="0"/>
              <a:t> </a:t>
            </a:r>
            <a:r>
              <a:rPr lang="en-GB" sz="1600" dirty="0" err="1"/>
              <a:t>simt</a:t>
            </a:r>
            <a:r>
              <a:rPr lang="en-GB" sz="1600" dirty="0"/>
              <a:t>. </a:t>
            </a:r>
            <a:r>
              <a:rPr lang="en-GB" sz="1600" dirty="0" err="1"/>
              <a:t>Adevărul</a:t>
            </a:r>
            <a:r>
              <a:rPr lang="en-GB" sz="1600" dirty="0"/>
              <a:t> </a:t>
            </a:r>
            <a:r>
              <a:rPr lang="en-GB" sz="1600" dirty="0" err="1"/>
              <a:t>este</a:t>
            </a:r>
            <a:r>
              <a:rPr lang="en-GB" sz="1600" dirty="0"/>
              <a:t> </a:t>
            </a:r>
            <a:r>
              <a:rPr lang="en-GB" sz="1600" dirty="0" err="1"/>
              <a:t>dezvăluit</a:t>
            </a:r>
            <a:r>
              <a:rPr lang="en-GB" sz="1600" dirty="0"/>
              <a:t> </a:t>
            </a:r>
            <a:r>
              <a:rPr lang="en-GB" sz="1600" dirty="0" err="1"/>
              <a:t>după</a:t>
            </a:r>
            <a:r>
              <a:rPr lang="en-GB" sz="1600" dirty="0"/>
              <a:t> </a:t>
            </a:r>
            <a:r>
              <a:rPr lang="en-GB" sz="1600" dirty="0" err="1"/>
              <a:t>dezbateri</a:t>
            </a:r>
            <a:r>
              <a:rPr lang="en-GB" sz="1600" dirty="0"/>
              <a:t>: </a:t>
            </a:r>
            <a:r>
              <a:rPr lang="en-GB" sz="1600" dirty="0" err="1"/>
              <a:t>poza</a:t>
            </a:r>
            <a:r>
              <a:rPr lang="en-GB" sz="1600" dirty="0"/>
              <a:t> 1 veteran de </a:t>
            </a:r>
            <a:r>
              <a:rPr lang="en-GB" sz="1600" dirty="0" err="1"/>
              <a:t>război</a:t>
            </a:r>
            <a:r>
              <a:rPr lang="en-GB" sz="1600" dirty="0"/>
              <a:t>, </a:t>
            </a:r>
            <a:r>
              <a:rPr lang="en-GB" sz="1600" dirty="0" err="1"/>
              <a:t>poza</a:t>
            </a:r>
            <a:r>
              <a:rPr lang="en-GB" sz="1600" dirty="0"/>
              <a:t> 2 artist/</a:t>
            </a:r>
            <a:r>
              <a:rPr lang="en-GB" sz="1600" dirty="0" err="1"/>
              <a:t>pictor</a:t>
            </a:r>
            <a:r>
              <a:rPr lang="en-GB" sz="1600" dirty="0"/>
              <a:t>, </a:t>
            </a:r>
            <a:r>
              <a:rPr lang="en-GB" sz="1600" dirty="0" err="1"/>
              <a:t>poza</a:t>
            </a:r>
            <a:r>
              <a:rPr lang="en-GB" sz="1600" dirty="0"/>
              <a:t> 3 </a:t>
            </a:r>
            <a:r>
              <a:rPr lang="en-GB" sz="1600" dirty="0" err="1"/>
              <a:t>asistenta</a:t>
            </a:r>
            <a:r>
              <a:rPr lang="en-GB" sz="1600" dirty="0"/>
              <a:t> </a:t>
            </a:r>
            <a:r>
              <a:rPr lang="en-GB" sz="1600" dirty="0" err="1"/>
              <a:t>medicala</a:t>
            </a:r>
            <a:r>
              <a:rPr lang="en-GB" sz="1600" dirty="0"/>
              <a:t>. </a:t>
            </a:r>
            <a:endParaRPr lang="en-US" sz="1600" dirty="0"/>
          </a:p>
          <a:p>
            <a:r>
              <a:rPr lang="en-US" sz="1600" dirty="0"/>
              <a:t> https://drive.google.com/file/d/1mnUl-A4FcEmpiZVborw1ndOWO0PZz4FV/view</a:t>
            </a:r>
          </a:p>
          <a:p>
            <a:endParaRPr lang="en-US" sz="2800" b="1" dirty="0"/>
          </a:p>
          <a:p>
            <a:endParaRPr lang="en-US" sz="2800" b="1" dirty="0"/>
          </a:p>
          <a:p>
            <a:endParaRPr lang="en-US" sz="2800" b="1" dirty="0"/>
          </a:p>
          <a:p>
            <a:endParaRPr lang="en-US" sz="2800" b="1" dirty="0"/>
          </a:p>
          <a:p>
            <a:endParaRPr lang="en-US" sz="2800" b="1" dirty="0"/>
          </a:p>
          <a:p>
            <a:endParaRPr lang="en-US" sz="2800" b="1" dirty="0"/>
          </a:p>
          <a:p>
            <a:endParaRPr lang="en-US" sz="2800" b="1" dirty="0"/>
          </a:p>
          <a:p>
            <a:endParaRPr lang="en-US" sz="2800" b="1" dirty="0"/>
          </a:p>
          <a:p>
            <a:endParaRPr lang="en-US" sz="2800" b="1" dirty="0"/>
          </a:p>
          <a:p>
            <a:endParaRPr lang="en-US" sz="2800" b="1" dirty="0"/>
          </a:p>
          <a:p>
            <a:endParaRPr lang="en-US" sz="2800" b="1"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551" t="13333" r="5607" b="23077"/>
          <a:stretch/>
        </p:blipFill>
        <p:spPr bwMode="auto">
          <a:xfrm>
            <a:off x="4679961" y="5866178"/>
            <a:ext cx="2200274" cy="1181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335C888-8546-D3A9-CFC9-48B4827EAB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22587" t="26667" r="30324" b="28186"/>
          <a:stretch/>
        </p:blipFill>
        <p:spPr>
          <a:xfrm>
            <a:off x="1076596" y="5930255"/>
            <a:ext cx="1407909" cy="103206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5BD7FA9-5534-FC52-C043-3E656DE186F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58718" y="4509253"/>
            <a:ext cx="1594307" cy="1333893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A43083F-18B2-0452-8202-77321601D9E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80235" y="4497236"/>
            <a:ext cx="1613224" cy="168149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492D2F7D-CD77-72F7-C9EB-D8166D3EB47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97088" y="5185075"/>
            <a:ext cx="1407910" cy="1777248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ABFC104-C3F6-0CB4-07F8-1779824848B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59019" y="4636587"/>
            <a:ext cx="1836768" cy="120655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C5D4E85-BB4E-2986-F6C3-4828007DF8E9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" y="4281453"/>
            <a:ext cx="2667000" cy="1714229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94A667B9-E60A-C2EE-F4C5-DA80491804B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08102" y="4281453"/>
            <a:ext cx="2054757" cy="1623164"/>
          </a:xfrm>
          <a:prstGeom prst="rect">
            <a:avLst/>
          </a:prstGeom>
        </p:spPr>
      </p:pic>
    </p:spTree>
  </p:cSld>
  <p:clrMapOvr>
    <a:masterClrMapping/>
  </p:clrMapOvr>
  <p:transition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9D39C7-360F-FD84-9C73-EEB42BCF5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Inteligenta multipla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B1DC7A-2DBB-A554-FD71-042DDDA29F69}"/>
              </a:ext>
            </a:extLst>
          </p:cNvPr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191000"/>
          </a:xfrm>
        </p:spPr>
        <p:txBody>
          <a:bodyPr/>
          <a:lstStyle/>
          <a:p>
            <a:r>
              <a:rPr lang="ro-RO" dirty="0"/>
              <a:t>Stiluri de comunicare</a:t>
            </a:r>
            <a:r>
              <a:rPr lang="en-GB" dirty="0"/>
              <a:t>:-</a:t>
            </a:r>
            <a:r>
              <a:rPr lang="en-GB" dirty="0" err="1"/>
              <a:t>pasiv</a:t>
            </a:r>
            <a:r>
              <a:rPr lang="en-GB" dirty="0"/>
              <a:t>, </a:t>
            </a:r>
            <a:r>
              <a:rPr lang="en-GB" dirty="0" err="1"/>
              <a:t>pasiv-agresiv</a:t>
            </a:r>
            <a:r>
              <a:rPr lang="en-GB" dirty="0"/>
              <a:t>(</a:t>
            </a:r>
            <a:r>
              <a:rPr lang="en-GB" dirty="0" err="1"/>
              <a:t>ipocrit</a:t>
            </a:r>
            <a:r>
              <a:rPr lang="en-GB" dirty="0"/>
              <a:t>), </a:t>
            </a:r>
            <a:r>
              <a:rPr lang="en-GB" dirty="0" err="1"/>
              <a:t>agresiv</a:t>
            </a:r>
            <a:r>
              <a:rPr lang="en-GB" dirty="0"/>
              <a:t>, </a:t>
            </a:r>
            <a:r>
              <a:rPr lang="en-GB" dirty="0" err="1"/>
              <a:t>asertiv</a:t>
            </a:r>
            <a:r>
              <a:rPr lang="en-GB" dirty="0"/>
              <a:t>(ideal)</a:t>
            </a:r>
            <a:endParaRPr lang="ro-RO" dirty="0"/>
          </a:p>
          <a:p>
            <a:r>
              <a:rPr lang="ro-RO" dirty="0"/>
              <a:t>/Tipuri de elevi-stiluri de invatare </a:t>
            </a:r>
          </a:p>
          <a:p>
            <a:r>
              <a:rPr lang="ro-RO" dirty="0"/>
              <a:t>VARK(V-vizual, A- auditive, R- citit/scris,K- kinestetic)</a:t>
            </a:r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D625FA-8253-1E31-FD14-99EEDB221F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3695700"/>
            <a:ext cx="3124200" cy="26289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8087EAA-1C95-174B-6AC6-5D1FFAF2D1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5139" y="3382337"/>
            <a:ext cx="1999661" cy="2085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94824"/>
      </p:ext>
    </p:extLst>
  </p:cSld>
  <p:clrMapOvr>
    <a:masterClrMapping/>
  </p:clrMapOvr>
  <p:transition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152400"/>
            <a:ext cx="6477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dirty="0"/>
              <a:t>Prezentarea sistemului national de invatamant</a:t>
            </a:r>
            <a:r>
              <a:rPr lang="en-GB" dirty="0"/>
              <a:t>, </a:t>
            </a:r>
            <a:r>
              <a:rPr lang="en-GB" dirty="0" err="1"/>
              <a:t>romanesc</a:t>
            </a:r>
            <a:r>
              <a:rPr lang="ro-RO" dirty="0"/>
              <a:t> si </a:t>
            </a:r>
            <a:r>
              <a:rPr lang="en-GB" dirty="0" err="1"/>
              <a:t>italian</a:t>
            </a:r>
            <a:r>
              <a:rPr lang="ro-RO" dirty="0"/>
              <a:t> si a scolilor participante. </a:t>
            </a:r>
            <a:endParaRPr lang="en-US" dirty="0"/>
          </a:p>
        </p:txBody>
      </p:sp>
      <p:pic>
        <p:nvPicPr>
          <p:cNvPr id="5128" name="Picture 8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8" t="10014" r="5686" b="8727"/>
          <a:stretch/>
        </p:blipFill>
        <p:spPr bwMode="auto">
          <a:xfrm>
            <a:off x="3810000" y="4572000"/>
            <a:ext cx="3481390" cy="270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30" name="Picture 1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0855" y="3593640"/>
            <a:ext cx="1914852" cy="1676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971A867-0DA9-4ED8-5279-A6C069F363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494" y="774378"/>
            <a:ext cx="6017481" cy="242250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CDFD4494-D8B4-F49B-C3E6-83F08E13F7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7681" y="3404350"/>
            <a:ext cx="2080919" cy="213360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E0510AA-7DAA-8205-52DA-36D7E2E611C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6641" y="2619774"/>
            <a:ext cx="2815064" cy="2111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5929618"/>
      </p:ext>
    </p:extLst>
  </p:cSld>
  <p:clrMapOvr>
    <a:masterClrMapping/>
  </p:clrMapOvr>
  <p:transition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75" y="304800"/>
            <a:ext cx="8382000" cy="6718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82799938"/>
      </p:ext>
    </p:extLst>
  </p:cSld>
  <p:clrMapOvr>
    <a:masterClrMapping/>
  </p:clrMapOvr>
  <p:transition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76200" y="96774"/>
            <a:ext cx="8763000" cy="5711952"/>
          </a:xfrm>
        </p:spPr>
        <p:txBody>
          <a:bodyPr/>
          <a:lstStyle/>
          <a:p>
            <a:r>
              <a:rPr lang="en-US" b="1" dirty="0"/>
              <a:t>A </a:t>
            </a:r>
            <a:r>
              <a:rPr lang="en-US" b="1" dirty="0" err="1"/>
              <a:t>treia</a:t>
            </a:r>
            <a:r>
              <a:rPr lang="en-US" b="1" dirty="0"/>
              <a:t> zi de curs-</a:t>
            </a:r>
            <a:r>
              <a:rPr lang="ro-RO" dirty="0"/>
              <a:t>Dezvoltarea competentelor cheie in societatea multiculturala; principiile si beneficiile creativitatii pentru invatarea incluziva si interculturala.</a:t>
            </a:r>
            <a:endParaRPr lang="en-US" dirty="0"/>
          </a:p>
          <a:p>
            <a:r>
              <a:rPr lang="en-US" b="1" dirty="0"/>
              <a:t> </a:t>
            </a:r>
            <a:r>
              <a:rPr lang="en-US" b="1" dirty="0" err="1"/>
              <a:t>Mediul</a:t>
            </a:r>
            <a:r>
              <a:rPr lang="en-US" b="1" dirty="0"/>
              <a:t> </a:t>
            </a:r>
            <a:r>
              <a:rPr lang="en-US" b="1" dirty="0" err="1"/>
              <a:t>scolar</a:t>
            </a:r>
            <a:r>
              <a:rPr lang="en-US" b="1" dirty="0"/>
              <a:t> de </a:t>
            </a:r>
            <a:r>
              <a:rPr lang="en-US" b="1" dirty="0" err="1"/>
              <a:t>astazi</a:t>
            </a:r>
            <a:endParaRPr lang="en-US" b="1" dirty="0"/>
          </a:p>
          <a:p>
            <a:r>
              <a:rPr lang="en-US" b="1" dirty="0"/>
              <a:t>                               - </a:t>
            </a:r>
          </a:p>
          <a:p>
            <a:endParaRPr lang="en-US" b="1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441" t="6511" r="27477" b="42448"/>
          <a:stretch/>
        </p:blipFill>
        <p:spPr bwMode="auto">
          <a:xfrm>
            <a:off x="-30637" y="4386262"/>
            <a:ext cx="2371724" cy="1924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2" t="5970" b="46276"/>
          <a:stretch/>
        </p:blipFill>
        <p:spPr bwMode="auto">
          <a:xfrm>
            <a:off x="4343400" y="2019300"/>
            <a:ext cx="3910012" cy="1866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98" t="17254" r="26290" b="47359"/>
          <a:stretch/>
        </p:blipFill>
        <p:spPr bwMode="auto">
          <a:xfrm>
            <a:off x="1676400" y="3838576"/>
            <a:ext cx="6172200" cy="3019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315B43D-32F8-7D8B-454A-8BAA2B7CE4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1435" y="1853469"/>
            <a:ext cx="3175166" cy="2381375"/>
          </a:xfrm>
          <a:prstGeom prst="rect">
            <a:avLst/>
          </a:prstGeom>
        </p:spPr>
      </p:pic>
    </p:spTree>
  </p:cSld>
  <p:clrMapOvr>
    <a:masterClrMapping/>
  </p:clrMapOvr>
  <p:transition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0" y="0"/>
            <a:ext cx="8839200" cy="6858000"/>
          </a:xfrm>
        </p:spPr>
        <p:txBody>
          <a:bodyPr/>
          <a:lstStyle/>
          <a:p>
            <a:pPr>
              <a:buNone/>
            </a:pPr>
            <a:endParaRPr lang="en-US" b="1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4" t="10060" r="5628" b="42378"/>
          <a:stretch/>
        </p:blipFill>
        <p:spPr bwMode="auto">
          <a:xfrm>
            <a:off x="0" y="0"/>
            <a:ext cx="3743325" cy="1866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3" t="16923" r="13504" b="41539"/>
          <a:stretch/>
        </p:blipFill>
        <p:spPr bwMode="auto">
          <a:xfrm>
            <a:off x="3743325" y="-1"/>
            <a:ext cx="2581275" cy="1866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37" t="12212" r="18951" b="48846"/>
          <a:stretch/>
        </p:blipFill>
        <p:spPr bwMode="auto">
          <a:xfrm>
            <a:off x="6343650" y="-9526"/>
            <a:ext cx="2383175" cy="1676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48" t="7586" r="9654" b="35517"/>
          <a:stretch/>
        </p:blipFill>
        <p:spPr bwMode="auto">
          <a:xfrm>
            <a:off x="4533033" y="1866901"/>
            <a:ext cx="1791567" cy="1606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40" t="4819" b="47794"/>
          <a:stretch/>
        </p:blipFill>
        <p:spPr bwMode="auto">
          <a:xfrm>
            <a:off x="6324600" y="1666874"/>
            <a:ext cx="2484509" cy="23567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051" r="18299" b="48486"/>
          <a:stretch/>
        </p:blipFill>
        <p:spPr bwMode="auto">
          <a:xfrm>
            <a:off x="5556662" y="4191000"/>
            <a:ext cx="3179688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62" t="17515" r="16831" b="51825"/>
          <a:stretch/>
        </p:blipFill>
        <p:spPr bwMode="auto">
          <a:xfrm>
            <a:off x="88120" y="3124200"/>
            <a:ext cx="2855105" cy="160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79" t="17405" r="7585" b="44778"/>
          <a:stretch/>
        </p:blipFill>
        <p:spPr bwMode="auto">
          <a:xfrm>
            <a:off x="38101" y="1866900"/>
            <a:ext cx="3224188" cy="1257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9" name="Picture 11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78" t="25761" r="13205" b="39529"/>
          <a:stretch/>
        </p:blipFill>
        <p:spPr bwMode="auto">
          <a:xfrm>
            <a:off x="38101" y="4800600"/>
            <a:ext cx="2992348" cy="1447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2"/>
          <p:cNvPicPr/>
          <p:nvPr/>
        </p:nvPicPr>
        <p:blipFill rotWithShape="1">
          <a:blip r:embed="rId11"/>
          <a:srcRect l="17687" t="4521" r="16666" b="2275"/>
          <a:stretch/>
        </p:blipFill>
        <p:spPr bwMode="auto">
          <a:xfrm>
            <a:off x="2971800" y="3038475"/>
            <a:ext cx="2275658" cy="381952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ransition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B6C9C0-08FA-DEC4-0F63-9DC81D5FB5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o-RO" dirty="0"/>
              <a:t>Teoria valorilor- How do you feel about you?</a:t>
            </a:r>
            <a:r>
              <a:rPr lang="en-GB" dirty="0"/>
              <a:t> </a:t>
            </a:r>
            <a:r>
              <a:rPr lang="en-GB" dirty="0" err="1"/>
              <a:t>Stima</a:t>
            </a:r>
            <a:r>
              <a:rPr lang="en-GB" dirty="0"/>
              <a:t> de sine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0DAB04-82CA-0BC1-68D5-C773E5D64A46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ro-RO" dirty="0"/>
              <a:t>- ne concentram pe reusite</a:t>
            </a:r>
          </a:p>
          <a:p>
            <a:r>
              <a:rPr lang="ro-RO" dirty="0"/>
              <a:t>- ne stabilim provocari</a:t>
            </a:r>
          </a:p>
          <a:p>
            <a:r>
              <a:rPr lang="ro-RO" dirty="0"/>
              <a:t>- suntem perseverenti</a:t>
            </a:r>
          </a:p>
          <a:p>
            <a:r>
              <a:rPr lang="ro-RO" dirty="0"/>
              <a:t>Exercitiu</a:t>
            </a:r>
            <a:r>
              <a:rPr lang="en-GB" dirty="0"/>
              <a:t>: </a:t>
            </a:r>
            <a:r>
              <a:rPr lang="en-GB" dirty="0" err="1"/>
              <a:t>Gandeste-te</a:t>
            </a:r>
            <a:r>
              <a:rPr lang="en-GB" dirty="0"/>
              <a:t> la o </a:t>
            </a:r>
            <a:r>
              <a:rPr lang="en-GB" dirty="0" err="1"/>
              <a:t>experienta</a:t>
            </a:r>
            <a:r>
              <a:rPr lang="en-GB" dirty="0"/>
              <a:t> </a:t>
            </a:r>
            <a:r>
              <a:rPr lang="en-GB" dirty="0" err="1"/>
              <a:t>pozitiva</a:t>
            </a:r>
            <a:r>
              <a:rPr lang="en-GB" dirty="0"/>
              <a:t> din </a:t>
            </a:r>
            <a:r>
              <a:rPr lang="en-GB" dirty="0" err="1"/>
              <a:t>viata</a:t>
            </a:r>
            <a:r>
              <a:rPr lang="en-GB" dirty="0"/>
              <a:t> ta! Ce </a:t>
            </a:r>
            <a:r>
              <a:rPr lang="en-GB" dirty="0" err="1"/>
              <a:t>sentimente</a:t>
            </a:r>
            <a:r>
              <a:rPr lang="en-GB" dirty="0"/>
              <a:t> </a:t>
            </a:r>
            <a:r>
              <a:rPr lang="en-GB" dirty="0" err="1"/>
              <a:t>iti</a:t>
            </a:r>
            <a:r>
              <a:rPr lang="en-GB" dirty="0"/>
              <a:t> </a:t>
            </a:r>
            <a:r>
              <a:rPr lang="en-GB" dirty="0" err="1"/>
              <a:t>mentin</a:t>
            </a:r>
            <a:r>
              <a:rPr lang="en-GB" dirty="0"/>
              <a:t> </a:t>
            </a:r>
            <a:r>
              <a:rPr lang="en-GB" dirty="0" err="1"/>
              <a:t>stima</a:t>
            </a:r>
            <a:r>
              <a:rPr lang="en-GB" dirty="0"/>
              <a:t> de sine </a:t>
            </a:r>
            <a:r>
              <a:rPr lang="en-GB" dirty="0" err="1"/>
              <a:t>ridicata</a:t>
            </a:r>
            <a:r>
              <a:rPr lang="en-GB" dirty="0"/>
              <a:t>? </a:t>
            </a:r>
            <a:r>
              <a:rPr lang="en-GB" dirty="0" err="1"/>
              <a:t>Jocul</a:t>
            </a:r>
            <a:r>
              <a:rPr lang="en-GB" dirty="0"/>
              <a:t> </a:t>
            </a:r>
            <a:r>
              <a:rPr lang="en-GB" dirty="0" err="1"/>
              <a:t>oglinda</a:t>
            </a:r>
            <a:r>
              <a:rPr lang="en-GB" dirty="0"/>
              <a:t>- </a:t>
            </a:r>
            <a:r>
              <a:rPr lang="en-GB" dirty="0" err="1"/>
              <a:t>aflam</a:t>
            </a:r>
            <a:r>
              <a:rPr lang="en-GB" dirty="0"/>
              <a:t> </a:t>
            </a:r>
            <a:r>
              <a:rPr lang="en-GB" dirty="0" err="1"/>
              <a:t>nivelul</a:t>
            </a:r>
            <a:r>
              <a:rPr lang="en-GB" dirty="0"/>
              <a:t> </a:t>
            </a:r>
            <a:r>
              <a:rPr lang="en-GB" dirty="0" err="1"/>
              <a:t>stimei</a:t>
            </a:r>
            <a:r>
              <a:rPr lang="en-GB" dirty="0"/>
              <a:t> de sine </a:t>
            </a:r>
            <a:r>
              <a:rPr lang="en-GB" dirty="0" err="1"/>
              <a:t>si</a:t>
            </a:r>
            <a:r>
              <a:rPr lang="en-GB" dirty="0"/>
              <a:t> </a:t>
            </a:r>
            <a:r>
              <a:rPr lang="en-GB" dirty="0" err="1"/>
              <a:t>modalitati</a:t>
            </a:r>
            <a:r>
              <a:rPr lang="en-GB" dirty="0"/>
              <a:t> de a-l </a:t>
            </a:r>
            <a:r>
              <a:rPr lang="en-GB" dirty="0" err="1"/>
              <a:t>imbunatati</a:t>
            </a:r>
            <a:r>
              <a:rPr lang="en-GB" dirty="0"/>
              <a:t>.</a:t>
            </a:r>
          </a:p>
          <a:p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3A4E23A-0FB4-2B97-B512-535E7ECDC1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7247" y="4499509"/>
            <a:ext cx="1600200" cy="2358491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4537297-C717-2207-5800-32C76770417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400" y="4419600"/>
            <a:ext cx="3377153" cy="2874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4380781"/>
      </p:ext>
    </p:extLst>
  </p:cSld>
  <p:clrMapOvr>
    <a:masterClrMapping/>
  </p:clrMapOvr>
  <p:transition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0" y="0"/>
            <a:ext cx="8839200" cy="6857999"/>
          </a:xfrm>
        </p:spPr>
        <p:txBody>
          <a:bodyPr/>
          <a:lstStyle/>
          <a:p>
            <a:r>
              <a:rPr lang="en-US" b="1" dirty="0" err="1"/>
              <a:t>Ziua</a:t>
            </a:r>
            <a:r>
              <a:rPr lang="en-US" b="1" dirty="0"/>
              <a:t> a </a:t>
            </a:r>
            <a:r>
              <a:rPr lang="en-US" b="1" dirty="0" err="1"/>
              <a:t>patra</a:t>
            </a:r>
            <a:r>
              <a:rPr lang="en-US" b="1" dirty="0"/>
              <a:t> de curs</a:t>
            </a:r>
            <a:r>
              <a:rPr lang="en-US" dirty="0"/>
              <a:t>- </a:t>
            </a:r>
            <a:r>
              <a:rPr lang="en-US" b="1" dirty="0"/>
              <a:t>Ce </a:t>
            </a:r>
            <a:r>
              <a:rPr lang="en-US" b="1" dirty="0" err="1"/>
              <a:t>este</a:t>
            </a:r>
            <a:r>
              <a:rPr lang="en-US" b="1" dirty="0"/>
              <a:t> </a:t>
            </a:r>
            <a:r>
              <a:rPr lang="en-US" b="1" dirty="0" err="1"/>
              <a:t>Creativitatea</a:t>
            </a:r>
            <a:r>
              <a:rPr lang="en-US" sz="2400" b="1" dirty="0" err="1">
                <a:solidFill>
                  <a:schemeClr val="accent1">
                    <a:lumMod val="50000"/>
                  </a:schemeClr>
                </a:solidFill>
              </a:rPr>
              <a:t>-</a:t>
            </a:r>
            <a:r>
              <a:rPr lang="en-US" sz="2400" b="1" dirty="0" err="1"/>
              <a:t>Creativitatea</a:t>
            </a:r>
            <a:r>
              <a:rPr lang="en-US" sz="2400" b="1" dirty="0"/>
              <a:t> in </a:t>
            </a:r>
            <a:r>
              <a:rPr lang="en-US" sz="2400" b="1" dirty="0" err="1"/>
              <a:t>mediul</a:t>
            </a:r>
            <a:r>
              <a:rPr lang="en-US" sz="2400" b="1" dirty="0"/>
              <a:t> </a:t>
            </a:r>
            <a:r>
              <a:rPr lang="en-US" sz="2400" b="1" dirty="0" err="1"/>
              <a:t>scolar</a:t>
            </a:r>
            <a:r>
              <a:rPr lang="en-US" sz="2400" b="1" dirty="0"/>
              <a:t> </a:t>
            </a:r>
            <a:r>
              <a:rPr lang="en-US" sz="2400" b="1" dirty="0" err="1"/>
              <a:t>prin</a:t>
            </a:r>
            <a:r>
              <a:rPr lang="en-US" sz="2400" b="1" dirty="0"/>
              <a:t> </a:t>
            </a:r>
            <a:r>
              <a:rPr lang="en-US" sz="2400" b="1" dirty="0" err="1"/>
              <a:t>metode</a:t>
            </a:r>
            <a:r>
              <a:rPr lang="en-US" sz="2400" b="1" dirty="0"/>
              <a:t> </a:t>
            </a:r>
            <a:r>
              <a:rPr lang="en-US" sz="2400" b="1" dirty="0" err="1"/>
              <a:t>non-formale;strategii</a:t>
            </a:r>
            <a:r>
              <a:rPr lang="en-US" sz="2400" b="1" dirty="0"/>
              <a:t> de </a:t>
            </a:r>
            <a:r>
              <a:rPr lang="en-US" sz="2400" b="1" dirty="0" err="1"/>
              <a:t>motivare</a:t>
            </a:r>
            <a:r>
              <a:rPr lang="en-US" sz="2400" b="1" dirty="0"/>
              <a:t> a </a:t>
            </a:r>
            <a:r>
              <a:rPr lang="en-US" sz="2400" b="1" dirty="0" err="1"/>
              <a:t>elevilor</a:t>
            </a:r>
            <a:r>
              <a:rPr lang="en-US" b="1" dirty="0"/>
              <a:t>.</a:t>
            </a:r>
            <a:endParaRPr lang="en-US" dirty="0"/>
          </a:p>
          <a:p>
            <a:r>
              <a:rPr lang="en-US" dirty="0"/>
              <a:t>-Soft skills nu pot fi </a:t>
            </a:r>
            <a:r>
              <a:rPr lang="en-US" dirty="0" err="1"/>
              <a:t>masurate</a:t>
            </a:r>
            <a:r>
              <a:rPr lang="en-US" dirty="0"/>
              <a:t>: </a:t>
            </a:r>
            <a:r>
              <a:rPr lang="en-US" dirty="0" err="1"/>
              <a:t>creativitate,imaginatie,sa</a:t>
            </a:r>
            <a:r>
              <a:rPr lang="en-US" dirty="0"/>
              <a:t> </a:t>
            </a:r>
            <a:r>
              <a:rPr lang="en-US" dirty="0" err="1"/>
              <a:t>stii</a:t>
            </a:r>
            <a:r>
              <a:rPr lang="en-US" dirty="0"/>
              <a:t> </a:t>
            </a:r>
            <a:r>
              <a:rPr lang="en-US" dirty="0" err="1"/>
              <a:t>sa</a:t>
            </a:r>
            <a:r>
              <a:rPr lang="en-US" dirty="0"/>
              <a:t> le </a:t>
            </a:r>
            <a:r>
              <a:rPr lang="en-US" dirty="0" err="1"/>
              <a:t>impartasesti</a:t>
            </a:r>
            <a:r>
              <a:rPr lang="en-US" dirty="0"/>
              <a:t> </a:t>
            </a:r>
            <a:r>
              <a:rPr lang="en-US" dirty="0" err="1"/>
              <a:t>celorlalti</a:t>
            </a:r>
            <a:r>
              <a:rPr lang="en-US" dirty="0"/>
              <a:t> din </a:t>
            </a:r>
            <a:r>
              <a:rPr lang="en-US" dirty="0" err="1"/>
              <a:t>cunostintele</a:t>
            </a:r>
            <a:r>
              <a:rPr lang="en-US" dirty="0"/>
              <a:t> tale etc.</a:t>
            </a:r>
          </a:p>
          <a:p>
            <a:r>
              <a:rPr lang="en-US" dirty="0"/>
              <a:t>- Hard skills pot fi </a:t>
            </a:r>
            <a:r>
              <a:rPr lang="en-US" dirty="0" err="1"/>
              <a:t>masurate</a:t>
            </a:r>
            <a:r>
              <a:rPr lang="en-US" dirty="0"/>
              <a:t> </a:t>
            </a:r>
            <a:r>
              <a:rPr lang="en-US" dirty="0" err="1"/>
              <a:t>printr</a:t>
            </a:r>
            <a:r>
              <a:rPr lang="en-US" dirty="0"/>
              <a:t>-un </a:t>
            </a:r>
            <a:r>
              <a:rPr lang="en-US" dirty="0" err="1"/>
              <a:t>certificat</a:t>
            </a:r>
            <a:r>
              <a:rPr lang="en-US" dirty="0"/>
              <a:t>/diploma de </a:t>
            </a:r>
            <a:r>
              <a:rPr lang="en-US" dirty="0" err="1"/>
              <a:t>absolvire</a:t>
            </a:r>
            <a:r>
              <a:rPr lang="en-US" dirty="0"/>
              <a:t> a </a:t>
            </a:r>
            <a:r>
              <a:rPr lang="en-US" dirty="0" err="1"/>
              <a:t>unui</a:t>
            </a:r>
            <a:r>
              <a:rPr lang="en-US" dirty="0"/>
              <a:t> curs/</a:t>
            </a:r>
            <a:r>
              <a:rPr lang="en-US" dirty="0" err="1"/>
              <a:t>facultati</a:t>
            </a:r>
            <a:r>
              <a:rPr lang="en-US" dirty="0"/>
              <a:t> etc.</a:t>
            </a:r>
            <a:endParaRPr lang="en-US" i="1" dirty="0"/>
          </a:p>
          <a:p>
            <a:r>
              <a:rPr lang="en-US" sz="1600" i="1" dirty="0">
                <a:hlinkClick r:id="rId2"/>
              </a:rPr>
              <a:t>https://docs.google.com/forms/d/e/1FAIpQLSdhUF9BVvgrLIETOFyTl1qDBSArKMJMbDbb6CmcyWQCwkXw0Q/v</a:t>
            </a:r>
            <a:endParaRPr lang="en-US" sz="1600" i="1" dirty="0"/>
          </a:p>
          <a:p>
            <a:endParaRPr lang="en-US" sz="1600" i="1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B8B485C-F8F8-FBAF-E9CC-17A8479A474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67" y="3450995"/>
            <a:ext cx="3027814" cy="228093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D8DC4B9-EF83-F00A-455D-0D23DC17F9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20521" y="4800600"/>
            <a:ext cx="3218914" cy="217530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95F9547-69A6-3548-755E-419F634771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6774" y="3536910"/>
            <a:ext cx="3027814" cy="202315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690ED804-E930-9043-D540-92B20A6ED2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9346" y="3361755"/>
            <a:ext cx="2908044" cy="203624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49892-E765-8498-C170-74782A9B17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/>
              <a:t>Prezentarea</a:t>
            </a:r>
            <a:r>
              <a:rPr lang="en-GB" dirty="0"/>
              <a:t> </a:t>
            </a:r>
            <a:r>
              <a:rPr lang="en-GB" dirty="0" err="1"/>
              <a:t>diferitelor</a:t>
            </a:r>
            <a:r>
              <a:rPr lang="en-GB" dirty="0"/>
              <a:t> </a:t>
            </a:r>
            <a:r>
              <a:rPr lang="en-GB" dirty="0" err="1"/>
              <a:t>metode</a:t>
            </a:r>
            <a:r>
              <a:rPr lang="en-GB" dirty="0"/>
              <a:t> de </a:t>
            </a:r>
            <a:r>
              <a:rPr lang="en-GB" dirty="0" err="1"/>
              <a:t>predare-invatare</a:t>
            </a:r>
            <a:r>
              <a:rPr lang="en-GB" dirty="0"/>
              <a:t> </a:t>
            </a:r>
            <a:r>
              <a:rPr lang="en-GB" dirty="0" err="1"/>
              <a:t>pentru</a:t>
            </a:r>
            <a:r>
              <a:rPr lang="en-GB" dirty="0"/>
              <a:t> </a:t>
            </a:r>
            <a:r>
              <a:rPr lang="en-GB" dirty="0" err="1"/>
              <a:t>stimularea</a:t>
            </a:r>
            <a:r>
              <a:rPr lang="en-GB" dirty="0"/>
              <a:t> </a:t>
            </a:r>
            <a:r>
              <a:rPr lang="en-GB" dirty="0" err="1"/>
              <a:t>creativitatii</a:t>
            </a:r>
            <a:r>
              <a:rPr lang="en-GB" dirty="0"/>
              <a:t> </a:t>
            </a:r>
            <a:r>
              <a:rPr lang="en-GB" dirty="0" err="1"/>
              <a:t>elevilor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E42EE1-AE08-F175-0197-33FA93FA1393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GB" dirty="0"/>
              <a:t>-</a:t>
            </a:r>
            <a:r>
              <a:rPr lang="en-GB" dirty="0" err="1"/>
              <a:t>metoda</a:t>
            </a:r>
            <a:r>
              <a:rPr lang="en-GB" dirty="0"/>
              <a:t> </a:t>
            </a:r>
            <a:r>
              <a:rPr lang="en-GB" dirty="0" err="1"/>
              <a:t>cubului</a:t>
            </a:r>
            <a:endParaRPr lang="en-GB" dirty="0"/>
          </a:p>
          <a:p>
            <a:r>
              <a:rPr lang="en-GB" dirty="0"/>
              <a:t>-</a:t>
            </a:r>
            <a:r>
              <a:rPr lang="en-GB" dirty="0" err="1"/>
              <a:t>palariile</a:t>
            </a:r>
            <a:r>
              <a:rPr lang="en-GB" dirty="0"/>
              <a:t> </a:t>
            </a:r>
            <a:r>
              <a:rPr lang="en-GB" dirty="0" err="1"/>
              <a:t>ganditoare</a:t>
            </a:r>
            <a:endParaRPr lang="en-GB" dirty="0"/>
          </a:p>
          <a:p>
            <a:r>
              <a:rPr lang="en-GB" dirty="0"/>
              <a:t>-DIXIT cards(continua </a:t>
            </a:r>
            <a:r>
              <a:rPr lang="en-GB" dirty="0" err="1"/>
              <a:t>povestea</a:t>
            </a:r>
            <a:r>
              <a:rPr lang="en-GB" dirty="0"/>
              <a:t> </a:t>
            </a:r>
            <a:r>
              <a:rPr lang="en-GB" dirty="0" err="1"/>
              <a:t>dupa</a:t>
            </a:r>
            <a:r>
              <a:rPr lang="en-GB" dirty="0"/>
              <a:t> </a:t>
            </a:r>
            <a:r>
              <a:rPr lang="en-GB" dirty="0" err="1"/>
              <a:t>imagini</a:t>
            </a:r>
            <a:r>
              <a:rPr lang="en-GB" dirty="0"/>
              <a:t>)</a:t>
            </a:r>
          </a:p>
          <a:p>
            <a:r>
              <a:rPr lang="en-GB" dirty="0"/>
              <a:t>-</a:t>
            </a:r>
            <a:r>
              <a:rPr lang="en-GB" dirty="0" err="1"/>
              <a:t>metoda</a:t>
            </a:r>
            <a:r>
              <a:rPr lang="en-GB" dirty="0"/>
              <a:t> </a:t>
            </a:r>
            <a:r>
              <a:rPr lang="en-GB" dirty="0" err="1"/>
              <a:t>zarurilor</a:t>
            </a:r>
            <a:r>
              <a:rPr lang="en-GB" dirty="0"/>
              <a:t>(sunt 9 </a:t>
            </a:r>
            <a:r>
              <a:rPr lang="en-GB" dirty="0" err="1"/>
              <a:t>zaruri</a:t>
            </a:r>
            <a:r>
              <a:rPr lang="en-GB" dirty="0"/>
              <a:t> cu </a:t>
            </a:r>
            <a:r>
              <a:rPr lang="en-GB" dirty="0" err="1"/>
              <a:t>diferite</a:t>
            </a:r>
            <a:r>
              <a:rPr lang="en-GB" dirty="0"/>
              <a:t> </a:t>
            </a:r>
            <a:r>
              <a:rPr lang="en-GB" dirty="0" err="1"/>
              <a:t>imagini</a:t>
            </a:r>
            <a:r>
              <a:rPr lang="en-GB" dirty="0"/>
              <a:t> pe fete)</a:t>
            </a:r>
          </a:p>
          <a:p>
            <a:r>
              <a:rPr lang="en-GB" dirty="0"/>
              <a:t>-</a:t>
            </a:r>
            <a:r>
              <a:rPr lang="en-GB" dirty="0" err="1"/>
              <a:t>explozia</a:t>
            </a:r>
            <a:r>
              <a:rPr lang="en-GB" dirty="0"/>
              <a:t> </a:t>
            </a:r>
            <a:r>
              <a:rPr lang="en-GB" dirty="0" err="1"/>
              <a:t>stelara</a:t>
            </a:r>
            <a:endParaRPr lang="en-GB" dirty="0"/>
          </a:p>
          <a:p>
            <a:r>
              <a:rPr lang="en-GB" dirty="0"/>
              <a:t>-</a:t>
            </a:r>
            <a:r>
              <a:rPr lang="en-GB" dirty="0" err="1"/>
              <a:t>mozaic</a:t>
            </a:r>
            <a:endParaRPr lang="en-GB" dirty="0"/>
          </a:p>
          <a:p>
            <a:endParaRPr lang="en-GB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7BDCD1F-F867-614C-786F-503E8975D0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200" y="3532921"/>
            <a:ext cx="2410433" cy="32004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22D6FF4-C429-34C6-6075-AA00490EC2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3582411"/>
            <a:ext cx="2335544" cy="3033159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0A12018-9E9E-A2DE-F21C-6B39F1795B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349" y="4800600"/>
            <a:ext cx="2895851" cy="249348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07CB321-F413-34D1-3972-67C129C712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600" y="817858"/>
            <a:ext cx="2242916" cy="1832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460327"/>
      </p:ext>
    </p:extLst>
  </p:cSld>
  <p:clrMapOvr>
    <a:masterClrMapping/>
  </p:clrMapOvr>
  <p:transition>
    <p:dissolv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52400"/>
            <a:ext cx="8458200" cy="6477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b="1" dirty="0">
                <a:hlinkClick r:id="rId2"/>
              </a:rPr>
              <a:t>https://youtu.be/8O6lsR4jIew?si=t1Jvsh5SuaJjoUYR</a:t>
            </a:r>
            <a:r>
              <a:rPr lang="en-US" sz="2800" b="1" dirty="0"/>
              <a:t> – The little frog</a:t>
            </a:r>
          </a:p>
          <a:p>
            <a:pPr marL="0" indent="0">
              <a:buNone/>
            </a:pPr>
            <a:endParaRPr lang="en-US" sz="2800" b="1" dirty="0"/>
          </a:p>
        </p:txBody>
      </p:sp>
      <p:pic>
        <p:nvPicPr>
          <p:cNvPr id="4" name="Picture 3"/>
          <p:cNvPicPr/>
          <p:nvPr/>
        </p:nvPicPr>
        <p:blipFill rotWithShape="1">
          <a:blip r:embed="rId3"/>
          <a:srcRect l="10737" t="32572" r="19711" b="33654"/>
          <a:stretch/>
        </p:blipFill>
        <p:spPr bwMode="auto">
          <a:xfrm>
            <a:off x="4263223" y="945224"/>
            <a:ext cx="1771650" cy="127063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/>
          <p:cNvPicPr/>
          <p:nvPr/>
        </p:nvPicPr>
        <p:blipFill rotWithShape="1">
          <a:blip r:embed="rId4"/>
          <a:srcRect l="11057" t="26442" r="20193" b="28966"/>
          <a:stretch/>
        </p:blipFill>
        <p:spPr bwMode="auto">
          <a:xfrm>
            <a:off x="84265" y="3246876"/>
            <a:ext cx="2551110" cy="240601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" name="Picture 5"/>
          <p:cNvPicPr/>
          <p:nvPr/>
        </p:nvPicPr>
        <p:blipFill rotWithShape="1">
          <a:blip r:embed="rId5"/>
          <a:srcRect l="7211" t="15082" r="33014" b="55846"/>
          <a:stretch/>
        </p:blipFill>
        <p:spPr bwMode="auto">
          <a:xfrm>
            <a:off x="6420585" y="942975"/>
            <a:ext cx="1368425" cy="12369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Picture 6"/>
          <p:cNvPicPr/>
          <p:nvPr/>
        </p:nvPicPr>
        <p:blipFill rotWithShape="1">
          <a:blip r:embed="rId6"/>
          <a:srcRect l="26282" t="14423" r="16507" b="53966"/>
          <a:stretch/>
        </p:blipFill>
        <p:spPr bwMode="auto">
          <a:xfrm>
            <a:off x="6409587" y="5105400"/>
            <a:ext cx="1602740" cy="11811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83" t="23458" r="27323" b="39874"/>
          <a:stretch/>
        </p:blipFill>
        <p:spPr bwMode="auto">
          <a:xfrm>
            <a:off x="319523" y="1135062"/>
            <a:ext cx="3810000" cy="20897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17" r="7949" b="25814"/>
          <a:stretch/>
        </p:blipFill>
        <p:spPr bwMode="auto">
          <a:xfrm>
            <a:off x="5644832" y="2461918"/>
            <a:ext cx="3419476" cy="251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96" t="23837" r="11997" b="37271"/>
          <a:stretch/>
        </p:blipFill>
        <p:spPr bwMode="auto">
          <a:xfrm>
            <a:off x="2734460" y="3343274"/>
            <a:ext cx="3057525" cy="26289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>
    <p:dissolv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03" t="39314" r="19215" b="21373"/>
          <a:stretch/>
        </p:blipFill>
        <p:spPr bwMode="auto">
          <a:xfrm>
            <a:off x="83343" y="4291012"/>
            <a:ext cx="2524125" cy="2524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62" t="28171" r="10714" b="30580"/>
          <a:stretch/>
        </p:blipFill>
        <p:spPr bwMode="auto">
          <a:xfrm>
            <a:off x="5462587" y="113664"/>
            <a:ext cx="3381375" cy="38487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667" t="26041" r="25833" b="42500"/>
          <a:stretch/>
        </p:blipFill>
        <p:spPr bwMode="auto">
          <a:xfrm>
            <a:off x="152400" y="142875"/>
            <a:ext cx="2347912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3" name="Picture 5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063" t="40774" r="13294" b="22173"/>
          <a:stretch/>
        </p:blipFill>
        <p:spPr bwMode="auto">
          <a:xfrm>
            <a:off x="4724401" y="3962399"/>
            <a:ext cx="4191000" cy="28956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174" name="Picture 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96" t="16485" r="23671" b="42210"/>
          <a:stretch/>
        </p:blipFill>
        <p:spPr bwMode="auto">
          <a:xfrm>
            <a:off x="107156" y="2761365"/>
            <a:ext cx="1837574" cy="1496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Grp="1" noChangeAspect="1" noChangeArrowheads="1"/>
          </p:cNvPicPr>
          <p:nvPr>
            <p:ph sz="quarter" idx="1"/>
          </p:nvPr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620" t="25768" r="6428" b="30661"/>
          <a:stretch/>
        </p:blipFill>
        <p:spPr bwMode="auto">
          <a:xfrm>
            <a:off x="2033587" y="1370330"/>
            <a:ext cx="3429000" cy="28873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" name="Picture 9"/>
          <p:cNvPicPr/>
          <p:nvPr/>
        </p:nvPicPr>
        <p:blipFill rotWithShape="1">
          <a:blip r:embed="rId8"/>
          <a:srcRect l="7211" t="15082" r="33014" b="55846"/>
          <a:stretch/>
        </p:blipFill>
        <p:spPr bwMode="auto">
          <a:xfrm>
            <a:off x="3151187" y="0"/>
            <a:ext cx="2306638" cy="138938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/>
          <p:cNvPicPr/>
          <p:nvPr/>
        </p:nvPicPr>
        <p:blipFill rotWithShape="1">
          <a:blip r:embed="rId9"/>
          <a:srcRect l="26282" t="14423" r="16507" b="53966"/>
          <a:stretch/>
        </p:blipFill>
        <p:spPr bwMode="auto">
          <a:xfrm>
            <a:off x="2607468" y="4257675"/>
            <a:ext cx="2116931" cy="260032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</p:cSld>
  <p:clrMapOvr>
    <a:masterClrMapping/>
  </p:clrMapOvr>
  <p:transition>
    <p:dissolv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25" y="0"/>
            <a:ext cx="8382000" cy="1981200"/>
          </a:xfrm>
        </p:spPr>
        <p:txBody>
          <a:bodyPr>
            <a:normAutofit fontScale="90000"/>
          </a:bodyPr>
          <a:lstStyle/>
          <a:p>
            <a:pPr marL="457200" indent="-457200">
              <a:buFont typeface="Courier New" pitchFamily="49" charset="0"/>
              <a:buChar char="o"/>
            </a:pPr>
            <a:r>
              <a:rPr lang="en-US" sz="3600" b="1" dirty="0" err="1"/>
              <a:t>Ziua</a:t>
            </a:r>
            <a:r>
              <a:rPr lang="en-US" sz="3600" b="1" dirty="0"/>
              <a:t> a </a:t>
            </a:r>
            <a:r>
              <a:rPr lang="en-US" sz="3600" b="1" dirty="0" err="1"/>
              <a:t>cincea</a:t>
            </a:r>
            <a:br>
              <a:rPr lang="en-US" sz="3600" b="1" dirty="0"/>
            </a:br>
            <a:r>
              <a:rPr lang="en-US" sz="3600" b="1" dirty="0"/>
              <a:t>-</a:t>
            </a:r>
            <a:r>
              <a:rPr lang="en-US" sz="3100" b="1" dirty="0" err="1"/>
              <a:t>Diseminarea</a:t>
            </a:r>
            <a:r>
              <a:rPr lang="en-US" sz="3100" b="1" dirty="0"/>
              <a:t> </a:t>
            </a:r>
            <a:r>
              <a:rPr lang="en-US" sz="3100" b="1" dirty="0" err="1"/>
              <a:t>activitatilor</a:t>
            </a:r>
            <a:br>
              <a:rPr lang="en-US" sz="3100" b="1" dirty="0"/>
            </a:br>
            <a:r>
              <a:rPr lang="en-US" sz="3100" b="1" dirty="0"/>
              <a:t>-</a:t>
            </a:r>
            <a:r>
              <a:rPr lang="en-US" sz="3100" b="1" dirty="0" err="1"/>
              <a:t>inmanarea</a:t>
            </a:r>
            <a:r>
              <a:rPr lang="en-US" sz="3100" b="1" dirty="0"/>
              <a:t> </a:t>
            </a:r>
            <a:r>
              <a:rPr lang="en-US" sz="3100" b="1" dirty="0" err="1"/>
              <a:t>certificatelor</a:t>
            </a:r>
            <a:r>
              <a:rPr lang="en-US" sz="3100" b="1" dirty="0"/>
              <a:t> de </a:t>
            </a:r>
            <a:r>
              <a:rPr lang="en-US" sz="3100" b="1" dirty="0" err="1"/>
              <a:t>participare</a:t>
            </a:r>
            <a:endParaRPr lang="en-US" sz="3100" b="1" dirty="0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0762" y="1552117"/>
            <a:ext cx="2133600" cy="284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BDEE101-C06C-9F97-70FF-A2840FE3F8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600" y="2470150"/>
            <a:ext cx="3447898" cy="4876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CB7822E-03A4-43EE-A010-FA7581CB73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3400" y="4476292"/>
            <a:ext cx="3200400" cy="24003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D701A40-3CC0-42A6-83AC-B2E7B66EA96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7629" y="1631492"/>
            <a:ext cx="3581400" cy="268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350446"/>
      </p:ext>
    </p:extLst>
  </p:cSld>
  <p:clrMapOvr>
    <a:masterClrMapping/>
  </p:clrMapOvr>
  <p:transition>
    <p:dissolv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1142</TotalTime>
  <Words>630</Words>
  <Application>Microsoft Office PowerPoint</Application>
  <PresentationFormat>On-screen Show (4:3)</PresentationFormat>
  <Paragraphs>49</Paragraphs>
  <Slides>14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Calibri</vt:lpstr>
      <vt:lpstr>Century Schoolbook</vt:lpstr>
      <vt:lpstr>Courier New</vt:lpstr>
      <vt:lpstr>Wingdings</vt:lpstr>
      <vt:lpstr>Wingdings 2</vt:lpstr>
      <vt:lpstr>Oriel</vt:lpstr>
      <vt:lpstr>Document</vt:lpstr>
      <vt:lpstr>Erasmus+ Accreditation,2022-1-RO01- KA121-SCH-000063366</vt:lpstr>
      <vt:lpstr>PowerPoint Presentation</vt:lpstr>
      <vt:lpstr>PowerPoint Presentation</vt:lpstr>
      <vt:lpstr>Inteligenta multipla</vt:lpstr>
      <vt:lpstr>PowerPoint Presentation</vt:lpstr>
      <vt:lpstr>PowerPoint Presentation</vt:lpstr>
      <vt:lpstr>PowerPoint Presentation</vt:lpstr>
      <vt:lpstr>PowerPoint Presentation</vt:lpstr>
      <vt:lpstr>Teoria valorilor- How do you feel about you? Stima de sine</vt:lpstr>
      <vt:lpstr>PowerPoint Presentation</vt:lpstr>
      <vt:lpstr>Prezentarea diferitelor metode de predare-invatare pentru stimularea creativitatii elevilor</vt:lpstr>
      <vt:lpstr>PowerPoint Presentation</vt:lpstr>
      <vt:lpstr>PowerPoint Presentation</vt:lpstr>
      <vt:lpstr>Ziua a cincea -Diseminarea activitatilor -inmanarea certificatelor de participare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Proiect Erasmus+ KA 1 “Altfel de profesori, altfel de elevi”</dc:title>
  <dc:creator>MirceaVoda</dc:creator>
  <cp:lastModifiedBy>Edu Mariana</cp:lastModifiedBy>
  <cp:revision>92</cp:revision>
  <dcterms:created xsi:type="dcterms:W3CDTF">2018-03-29T10:12:37Z</dcterms:created>
  <dcterms:modified xsi:type="dcterms:W3CDTF">2024-02-29T00:21:48Z</dcterms:modified>
</cp:coreProperties>
</file>